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26"/>
  </p:notesMasterIdLst>
  <p:handoutMasterIdLst>
    <p:handoutMasterId r:id="rId27"/>
  </p:handoutMasterIdLst>
  <p:sldIdLst>
    <p:sldId id="276" r:id="rId5"/>
    <p:sldId id="257" r:id="rId6"/>
    <p:sldId id="258" r:id="rId7"/>
    <p:sldId id="279" r:id="rId8"/>
    <p:sldId id="278" r:id="rId9"/>
    <p:sldId id="281" r:id="rId10"/>
    <p:sldId id="282" r:id="rId11"/>
    <p:sldId id="290" r:id="rId12"/>
    <p:sldId id="288" r:id="rId13"/>
    <p:sldId id="310" r:id="rId14"/>
    <p:sldId id="293" r:id="rId15"/>
    <p:sldId id="311" r:id="rId16"/>
    <p:sldId id="312" r:id="rId17"/>
    <p:sldId id="313" r:id="rId18"/>
    <p:sldId id="315" r:id="rId19"/>
    <p:sldId id="314" r:id="rId20"/>
    <p:sldId id="316" r:id="rId21"/>
    <p:sldId id="317" r:id="rId22"/>
    <p:sldId id="318" r:id="rId23"/>
    <p:sldId id="319" r:id="rId24"/>
    <p:sldId id="32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E01"/>
    <a:srgbClr val="000000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howGuides="1">
      <p:cViewPr>
        <p:scale>
          <a:sx n="82" d="100"/>
          <a:sy n="82" d="100"/>
        </p:scale>
        <p:origin x="581" y="96"/>
      </p:cViewPr>
      <p:guideLst>
        <p:guide orient="horz" pos="1049"/>
        <p:guide pos="2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Futura Cyrillic Book" panose="020B0502020204020303" charset="0"/>
              </a:rPr>
              <a:t>2/17/2025</a:t>
            </a:fld>
            <a:endParaRPr lang="en-US">
              <a:latin typeface="Futura Cyrillic Book" panose="020B0502020204020303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Futura Cyrillic Book" panose="020B0502020204020303" charset="0"/>
              </a:rPr>
              <a:t>‹#›</a:t>
            </a:fld>
            <a:endParaRPr lang="en-US">
              <a:latin typeface="Futura Cyrillic Book" panose="020B05020202040203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3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0ECD8AD1-49EC-45F2-A2FF-1FE3195688C5}" type="datetimeFigureOut">
              <a:rPr lang="en-IN" smtClean="0"/>
              <a:t>17-02-2025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7782813F-5D25-4BB6-888C-4601F85758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132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2813F-5D25-4BB6-888C-4601F85758C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20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35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274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4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9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01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400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401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12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400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2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36B80835-DEB3-4275-B379-2566D87801AD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5999-A99C-46D6-BFDA-AEFA180EA74F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24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7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pic>
        <p:nvPicPr>
          <p:cNvPr id="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83" y="1851809"/>
            <a:ext cx="3006356" cy="23759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62F796-D7DA-0BD6-E4D2-1EABD57D7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03535-48C5-C305-9DF9-4BEBE7239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9FE7D-1DEF-B6F6-DF78-CA7A63515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000" y="1825624"/>
            <a:ext cx="9577800" cy="5032375"/>
          </a:xfrm>
        </p:spPr>
        <p:txBody>
          <a:bodyPr>
            <a:noAutofit/>
          </a:bodyPr>
          <a:lstStyle/>
          <a:p>
            <a:pPr algn="just"/>
            <a:r>
              <a:rPr lang="en-IN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Suggested Learning Resources:</a:t>
            </a:r>
          </a:p>
          <a:p>
            <a:pPr lvl="1" algn="just"/>
            <a:r>
              <a:rPr lang="en-US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links and Video Lectures (e-Resources):</a:t>
            </a:r>
          </a:p>
          <a:p>
            <a:pPr lvl="2" algn="just"/>
            <a:r>
              <a:rPr lang="en-US" sz="24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installation of MongoDB Video: https://www.youtube.com/watch?v=dEm2AS5amyA</a:t>
            </a:r>
          </a:p>
          <a:p>
            <a:pPr lvl="2" algn="just"/>
            <a:r>
              <a:rPr lang="en-US" sz="24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video on Aggregation: https://www.youtube.com/watch?v=vx1C8EyTa7Y</a:t>
            </a:r>
          </a:p>
          <a:p>
            <a:pPr lvl="2" algn="just"/>
            <a:r>
              <a:rPr lang="en-US" sz="24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MongoDB in action book Code download URL: https://www.manning.com/downloads/529</a:t>
            </a:r>
          </a:p>
          <a:p>
            <a:pPr lvl="2" algn="just"/>
            <a:r>
              <a:rPr lang="en-US" sz="24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MongoDB Exercise URL: https://www.w3resource.com/mongodb-exercises/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C8675C14-3B1D-16B9-12BB-F9659E8B958A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5BC9711-357C-A713-349B-0CE77967160E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8128367A-501F-F259-5AEE-D8B485D1722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A6662E15-57D7-A67E-E93B-DC83FF8F59F0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F01A6C6A-924F-D4FF-E626-B6F66FA3B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20C19F0-8480-8CB7-825F-01B86976288C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D49D15B6-8B89-2B2D-27EC-11ECA3E5E512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3945364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49C92-6E02-7874-9830-4BBD22F69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907D9-CB79-A9DE-8BC6-D363DC31F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000" y="1825624"/>
            <a:ext cx="9577800" cy="5032373"/>
          </a:xfrm>
        </p:spPr>
        <p:txBody>
          <a:bodyPr>
            <a:noAutofit/>
          </a:bodyPr>
          <a:lstStyle/>
          <a:p>
            <a:pPr algn="just"/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to be used:</a:t>
            </a:r>
          </a:p>
          <a:p>
            <a:pPr lvl="1"/>
            <a:r>
              <a:rPr lang="en-US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endParaRPr lang="en-US" b="1" i="0" dirty="0">
              <a:solidFill>
                <a:srgbClr val="333333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4"/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4"/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57B2B71F-E2AC-EED6-A3F2-641A0CC4FC8A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04AC419-AFA9-6D5B-F5F1-DB7FA39FB00A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1DA92202-C45E-CEB2-B047-4AA2E4B9CA8D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81B7D1E-404F-CB9A-1F72-1FD87222F385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9EFB93BC-227F-74FB-6D71-4F1F4714E8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D11AEDB-D6CB-7C85-EEA2-3D3FB759BC51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2504ECE6-D7FE-29A7-027B-5A535064ED3D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3387438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1F4A88-DDA7-7FF4-6343-C5F7D8668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87DCA-775B-E408-A87D-5CBBA7A7F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F57BC-5743-E736-E059-0A3962ED4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695" y="1709183"/>
            <a:ext cx="9577800" cy="5032373"/>
          </a:xfrm>
        </p:spPr>
        <p:txBody>
          <a:bodyPr>
            <a:noAutofit/>
          </a:bodyPr>
          <a:lstStyle/>
          <a:p>
            <a:pPr algn="just"/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CIE: 50 Marks</a:t>
            </a:r>
          </a:p>
          <a:p>
            <a:pPr lvl="2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Test: 20</a:t>
            </a:r>
          </a:p>
          <a:p>
            <a:pPr lvl="2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conduction of the experiment, preparation of  observation and preparation of laboratory record: 20</a:t>
            </a:r>
          </a:p>
          <a:p>
            <a:pPr lvl="3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present 2(attendance) +2(observation) +4(record) +2(viva) per experiment</a:t>
            </a:r>
          </a:p>
          <a:p>
            <a:pPr lvl="3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absent 0(attendance) +1(observation) + 2(record) +1(viva) per experiment</a:t>
            </a:r>
          </a:p>
          <a:p>
            <a:pPr lvl="2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Practical problems: 10</a:t>
            </a:r>
          </a:p>
          <a:p>
            <a:pPr lvl="3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D0478888-FBAE-E143-492D-008F5842BF26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AA8C94-EF73-F533-00AA-A4F53AA235F5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1BEA5190-6234-8DC3-9C76-6970DE48E36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83F3D8A1-F6D3-AB52-524A-62F47885A5D9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86D29A20-4AC3-D5BF-D39B-13E8BDC981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66A3D2A-7338-2527-F520-9EFDED7BA034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81804597-900A-14B5-4F70-254D71E9A18C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144992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6769E-3631-F4EE-3117-32014888E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288C6-7360-F322-C57C-C2B53A9B2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C37DB-7F66-1EEF-AE70-6E85E3E37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694" y="1709183"/>
            <a:ext cx="9739305" cy="5148815"/>
          </a:xfrm>
        </p:spPr>
        <p:txBody>
          <a:bodyPr>
            <a:noAutofit/>
          </a:bodyPr>
          <a:lstStyle/>
          <a:p>
            <a:pPr algn="just"/>
            <a:r>
              <a:rPr lang="en-US" sz="2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 is a NoSQL database that stores data in a flexible, JSON-like format called BSON (Binary JSON). </a:t>
            </a:r>
          </a:p>
          <a:p>
            <a:pPr algn="just"/>
            <a:r>
              <a:rPr lang="en-US" sz="2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Unlike traditional relational databases (SQL), MongoDB is schema-less, meaning you don't need to define a fixed structure for your data before inserting it.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NoSQL database (short for "Not Only SQL") is a type of database designed to handle large volumes of unstructured, semi-structured, and structured data. Unlike traditional relational databases (SQL), NoSQL databases do not rely on fixed table schemas or complex joins.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08BF8930-BEEB-00F7-7EAD-2BBD65C200EA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AAF436D-5239-2C36-79A5-E5A6147B8A4E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95573A8C-F21E-967B-6C19-05FE297B3003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CC9D9308-9489-C1CA-7DE9-3895AEE6BEE9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8E3E280E-E641-0BFB-B941-318ADAC12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A921F5D-D4BD-256E-F11E-D11C33006679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91339FDC-B26C-0FC5-9436-15CBEE2B8004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3614632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071E7-9742-2F08-53ED-52ECAEC7F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5699E-AC4F-96EB-9B30-5DF660226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079C6-26B0-E586-EAFF-AAAA5275D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694" y="1709183"/>
            <a:ext cx="9739305" cy="5148815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JSON (JavaScript Object Notation) is a lightweight, human-readable data format used for storing and exchanging data between a server and a web application. It is widely used in APIs, databases, and configuration files due to its simplicity and compatibility with most programming languages.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Key Features of JSON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Lightweight &amp; Easy to Read – Uses a simple key-value pair structure.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Language-Independent – Supported by most programming languages (JavaScript, Python, Java, etc.).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Human-Readable – Easy to understand and debug.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Self-Descriptive – Data is stored in an organized way without requiring additional metadata.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Supports Nested Data – Allows objects and arrays to be embedded within other objects/arrays.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D49CE890-B083-C53A-5DA6-A2EE54B4AC24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EDB442C-B5C5-69B4-DC07-AF36E9B80388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0DC42D3C-1E67-BCDA-B8AB-1EC94AAE27A5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89A85983-0CB5-80E1-3129-77ED59DCAB4B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AA07A943-29EC-050D-7156-12EE19DA0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6139362-CABE-781F-5447-C0810D6C04F8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A62F5BE8-6EE5-7DAC-6211-AC180D460DCB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3061241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CB0558-DF5C-8455-87F1-D221D1E2E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9622C-9CB9-2FC7-58B2-7778C96BF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6D692-1577-CEB5-119D-BA1B89BB5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694" y="1709183"/>
            <a:ext cx="9739305" cy="5148815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JSON Syntax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key-value pairs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Keys must be strings (enclosed in double quotes)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Values can be strings, numbers,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booleans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null, arrays, or objects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of JSON Data: 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{  "name": "Alice",  "age": 25,  “student": false,  "grades": [90, 85, 88],  "address": {    "city": "New York",    "zip": "10001"  }}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💡 Key Observations: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"name" and "city" are strings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"age" is a number✔ 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isStudent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is a Boolean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"grades" is an array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✔ "address" is a nested object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C9634A60-DE35-8783-F139-73C9BAB549CE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9B0D6A-22A5-0315-0C51-EF806773ECF8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EB17B00D-FF8E-524C-9762-C790578F12CC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208A99A7-8C9D-3011-3207-9519A149A588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5BB8FCC8-4E94-712F-DB06-AD96A10558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E607843-B7BB-3E8A-57CD-2B08996495F3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00A26311-73BA-4C7C-0E8A-608304A43450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423520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B6F1A5-25C5-CEAD-69AC-09A5AD4EE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565C4-4F76-3384-797A-21B993898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866A9-A5C9-76C7-4143-192F5B9B4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694" y="1709183"/>
            <a:ext cx="9739305" cy="5148815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Common Data Types in JSON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Type	Example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String	"name": "Alice“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	"age": 25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Boolean	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isStudent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 false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Null	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middleName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": null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Array	"grades": [90, 85, 88]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	"address": { "city": "New York", "zip": "10001" }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0F8F74EC-4583-C023-EC3B-90D3665C4A3B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9EDDCFA-B71C-CD75-5C7C-4C45CA37562F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3B8C7E18-A62F-DC5F-A568-92267BFEF2F9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500D7A07-4A5F-8A6B-317F-8172AAAFC147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62F434D2-5227-ECBA-46EF-623650ED5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EEFF0CF-6103-9CB3-2244-D89ED452AD88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08AFC398-AFD1-26FB-0217-2E6E4DDEC441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24881737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56C0AB-7DF0-7D02-774A-9D54AB456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27CF2-4985-D0AE-1FBB-26DDAAB5E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2AD3E-8C96-A531-F40F-07FBBC98E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694" y="1709183"/>
            <a:ext cx="9739305" cy="5148815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BSON (Binary JSON) is a binary-encoded serialization format used to store JSON-like documents in MongoDB. It extends JSON by including additional data types and making it more efficient for storage and retrieval.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Why Does MongoDB Use BSON Instead of JSON?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Binary Encoding – Faster parsing and smaller size compared to plain JSON.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More Data Types – Supports integers, dates, and binary data, which JSON lacks.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Efficient Querying – Optimized for fast indexing and retrieval.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Type-Specific Storage – Uses compact formats for numbers, reducing storage space.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98C8A3A6-CC00-CD25-3A69-8749B276C923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CBDE2DA-27AD-1813-5454-13970D779722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0EDCBE9A-6341-55F6-9876-3F2153608431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40FB15CA-CCCA-F3E3-66E7-22E1612CB6C8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38FE950E-433D-57E8-6A09-4300FD107D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71D110A-BA36-3229-0954-8CD0970713BD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76BD0F3B-BA28-86E0-45FC-CAC9DDE7035D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4113157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16F9E3-E91A-E539-6023-EE8A63553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0B666-D760-2645-2076-43295A46A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D1148-5524-D2F4-5BF4-2385F5301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694" y="1709183"/>
            <a:ext cx="9739305" cy="5148815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Key Features of MongoDB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Document-Oriented – Data is stored in documents (JSON/BSON format) instead of tables.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Scalability – Supports horizontal scaling with sharding (splitting data across multiple servers).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Flexible Schema – No predefined schema, allowing dynamic and evolving data structures.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High Performance – Fast read/write operations with indexing and in-memory processing.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Replication &amp; High Availability – Uses replica sets to ensure data availability.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Aggregation Framework – Allows complex queries and transformations, similar to SQL’s GROUP BY.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2CCB1614-7AD5-CCD0-14A5-76248744E18C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E2BB86-5772-4A3B-E5DA-7A72972680E3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975C2EC3-3CC1-3A8C-E5B3-545204EC2B51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BC99FAF9-E54A-1E49-35BD-523EA36FBFA4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B3E45D65-A634-D79F-8F4B-B6DF86FF9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E5C791F-30A8-A842-8014-35FBC754A22D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42546933-13C6-9D61-7906-89A9ECF52C3C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3163004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85395-B76A-F5D2-E1EB-DB6150382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3915C-A5E8-C984-7B59-EF0054B74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6BA45-3706-6A51-A7AE-03C331F94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694" y="1709183"/>
            <a:ext cx="9739305" cy="5148815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MongoDB Concepts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– A set of multiple collections.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 – A set of documents (equivalent to tables in SQL).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 – A single record, stored in BSON format (similar to JSON).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Field – A key-value pair inside a document.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013407E7-3464-3B0B-6C9A-1BE84BEAE90F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AAEFC27-6564-EF41-F5F0-C0B9982463A7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5AD371D4-2078-1C78-9D4B-BC01A9929850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A1987F73-7298-EB59-AC25-24EA6DBFFAEF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D6B8C136-65DC-AC8D-3F42-952126159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159567E-4799-F2F2-8A43-87DD0AFF8181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E76918D4-38F1-0858-BC14-01D35C79FA5F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2490400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9" r="12453"/>
          <a:stretch>
            <a:fillRect/>
          </a:stretch>
        </p:blipFill>
        <p:spPr>
          <a:xfrm>
            <a:off x="2424931" y="4959072"/>
            <a:ext cx="9071069" cy="1898928"/>
          </a:xfrm>
          <a:prstGeom prst="rect">
            <a:avLst/>
          </a:prstGeom>
        </p:spPr>
      </p:pic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18" name="Group 17"/>
          <p:cNvGrpSpPr/>
          <p:nvPr/>
        </p:nvGrpSpPr>
        <p:grpSpPr>
          <a:xfrm>
            <a:off x="4265296" y="1385570"/>
            <a:ext cx="6069965" cy="1770380"/>
            <a:chOff x="4121" y="2182"/>
            <a:chExt cx="9559" cy="2788"/>
          </a:xfrm>
        </p:grpSpPr>
        <p:grpSp>
          <p:nvGrpSpPr>
            <p:cNvPr id="17" name="Group 16"/>
            <p:cNvGrpSpPr/>
            <p:nvPr/>
          </p:nvGrpSpPr>
          <p:grpSpPr>
            <a:xfrm>
              <a:off x="4121" y="2182"/>
              <a:ext cx="1837" cy="539"/>
              <a:chOff x="4882" y="2182"/>
              <a:chExt cx="1837" cy="539"/>
            </a:xfrm>
          </p:grpSpPr>
          <p:sp>
            <p:nvSpPr>
              <p:cNvPr id="13" name="VISION"/>
              <p:cNvSpPr/>
              <p:nvPr/>
            </p:nvSpPr>
            <p:spPr>
              <a:xfrm>
                <a:off x="4931" y="2182"/>
                <a:ext cx="1788" cy="539"/>
              </a:xfrm>
              <a:prstGeom prst="roundRect">
                <a:avLst>
                  <a:gd name="adj" fmla="val 25046"/>
                </a:avLst>
              </a:prstGeom>
              <a:solidFill>
                <a:srgbClr val="F28E01"/>
              </a:solidFill>
              <a:ln w="25400">
                <a:noFill/>
              </a:ln>
            </p:spPr>
            <p:txBody>
              <a:bodyPr lIns="50800" tIns="50800" rIns="0" bIns="50800" anchor="ctr"/>
              <a:lstStyle/>
              <a:p>
                <a:pPr lvl="2" algn="ctr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4" name="Content Placeholder 2"/>
              <p:cNvSpPr txBox="1"/>
              <p:nvPr/>
            </p:nvSpPr>
            <p:spPr>
              <a:xfrm>
                <a:off x="4882" y="2182"/>
                <a:ext cx="1790" cy="539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dirty="0">
                    <a:latin typeface="Futura-Bold" charset="0"/>
                    <a:cs typeface="Futura-Bold" charset="0"/>
                  </a:rPr>
                  <a:t>Overveiw</a:t>
                </a: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4170" y="2420"/>
              <a:ext cx="9510" cy="2550"/>
              <a:chOff x="4170" y="2420"/>
              <a:chExt cx="9510" cy="2550"/>
            </a:xfrm>
          </p:grpSpPr>
          <p:sp>
            <p:nvSpPr>
              <p:cNvPr id="11" name="VISION"/>
              <p:cNvSpPr/>
              <p:nvPr/>
            </p:nvSpPr>
            <p:spPr>
              <a:xfrm>
                <a:off x="4170" y="2420"/>
                <a:ext cx="9511" cy="2551"/>
              </a:xfrm>
              <a:prstGeom prst="roundRect">
                <a:avLst>
                  <a:gd name="adj" fmla="val 23329"/>
                </a:avLst>
              </a:prstGeom>
              <a:gradFill rotWithShape="0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28E01">
                      <a:alpha val="26000"/>
                      <a:lumMod val="75000"/>
                      <a:lumOff val="25000"/>
                    </a:srgbClr>
                  </a:gs>
                </a:gsLst>
                <a:lin ang="16200000" scaled="0"/>
              </a:gradFill>
              <a:ln w="25400">
                <a:noFill/>
              </a:ln>
            </p:spPr>
            <p:txBody>
              <a:bodyPr lIns="50800" tIns="50800" rIns="50800" bIns="50800" anchor="ctr"/>
              <a:lstStyle/>
              <a:p>
                <a:pPr lvl="2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653" y="2901"/>
                <a:ext cx="8546" cy="1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300" dirty="0">
                    <a:latin typeface="Futura Cyrillic Book" panose="020B0502020204020303" charset="0"/>
                    <a:cs typeface="Futura Cyrillic Book" panose="020B0502020204020303" charset="0"/>
                  </a:rPr>
                  <a:t>Acharya stands as a beacon of excellence in higher education, boasting a legacy of academic distinction since its establishment in 1990. We offer a transformative educational experience, fostering holistic development, nurturing innovation and providing world-class facilities to ensure an enriching journey for our students.</a:t>
                </a:r>
              </a:p>
            </p:txBody>
          </p:sp>
        </p:grp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410" y="3069000"/>
            <a:ext cx="3188043" cy="1239884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21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22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2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F0288-8BED-5E3B-4AAE-41543C0F5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AE19F-CD33-4EDE-728F-B5FE824FA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F4CC5-7D4B-6366-54D5-F6587B278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694" y="1709183"/>
            <a:ext cx="9739305" cy="5148815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MongoDB Commands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Create or switch to a database</a:t>
            </a:r>
          </a:p>
          <a:p>
            <a:pPr lvl="2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myDatabase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Create a collection</a:t>
            </a:r>
          </a:p>
          <a:p>
            <a:pPr lvl="2" algn="just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db.createCollection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("users");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Insert a document</a:t>
            </a:r>
          </a:p>
          <a:p>
            <a:pPr lvl="2" algn="just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db.users.insertOne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({ name: "Alice", age: 25, city: "New York" });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90A94C5B-1629-AC35-1D9C-A8B11F899722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3969EC4-D0CC-3249-D20E-0D3DC525170B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0869A652-EF8C-8837-10F8-55FD9489D49C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3BCEC986-A2D8-A61E-95BA-40552892C35C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E6AA0934-FD44-3186-9BE7-5592FAB4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451796E-0102-5165-4FE0-40F650B6044B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97B75DD8-897B-5D63-9468-907D0B98AEEF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29174604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C2E3D-F7DD-7D43-9BD3-67537C044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2A3FB-9BA6-EB40-7B9C-804213426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2D173-4DDC-1CEB-5D57-5389D3F85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694" y="1709183"/>
            <a:ext cx="9739305" cy="5148815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MongoDB Commands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Create or switch to a database</a:t>
            </a:r>
          </a:p>
          <a:p>
            <a:pPr lvl="2"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myDatabase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Create a collection</a:t>
            </a:r>
          </a:p>
          <a:p>
            <a:pPr lvl="2" algn="just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db.createCollection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("users");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Insert a document</a:t>
            </a:r>
          </a:p>
          <a:p>
            <a:pPr lvl="2" algn="just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db.users.insertOne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({ name: "Alice", age: 25, city: "New York" });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FCE12EB3-8A85-67BB-F4A2-60220B04BCBD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809F60-880F-ACD5-88F1-A2E628BBE9C2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C6BED8B4-3021-A91B-8645-4C4333D1F77E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8F2376A4-921E-90C0-6463-20CA0A968F86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80CF71BA-0FFA-873C-3E6D-675DEE5552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8A1CB14-299F-9D32-614C-FF3667731A22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6C2B2BE8-F356-E1AA-A6F1-F275A8486EF4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4011538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432" y="2386185"/>
            <a:ext cx="9081568" cy="4493761"/>
          </a:xfrm>
          <a:prstGeom prst="rect">
            <a:avLst/>
          </a:prstGeom>
        </p:spPr>
      </p:pic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40" name="Group 39"/>
          <p:cNvGrpSpPr/>
          <p:nvPr/>
        </p:nvGrpSpPr>
        <p:grpSpPr>
          <a:xfrm>
            <a:off x="4296410" y="1269366"/>
            <a:ext cx="4349750" cy="897255"/>
            <a:chOff x="4260" y="1285"/>
            <a:chExt cx="6850" cy="1413"/>
          </a:xfrm>
        </p:grpSpPr>
        <p:sp>
          <p:nvSpPr>
            <p:cNvPr id="10" name="Content Placeholder 2"/>
            <p:cNvSpPr txBox="1"/>
            <p:nvPr/>
          </p:nvSpPr>
          <p:spPr>
            <a:xfrm>
              <a:off x="4261" y="1285"/>
              <a:ext cx="5705" cy="5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dirty="0">
                  <a:latin typeface="Futura-Bold" charset="0"/>
                  <a:cs typeface="Futura-Bold" charset="0"/>
                </a:rPr>
                <a:t>11 Institutions, Infinite Possibilities</a:t>
              </a: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4260" y="1823"/>
              <a:ext cx="6850" cy="875"/>
              <a:chOff x="4260" y="1823"/>
              <a:chExt cx="6850" cy="875"/>
            </a:xfrm>
          </p:grpSpPr>
          <p:sp>
            <p:nvSpPr>
              <p:cNvPr id="2" name="VISION"/>
              <p:cNvSpPr/>
              <p:nvPr/>
            </p:nvSpPr>
            <p:spPr>
              <a:xfrm>
                <a:off x="4261" y="1823"/>
                <a:ext cx="6143" cy="875"/>
              </a:xfrm>
              <a:prstGeom prst="roundRect">
                <a:avLst>
                  <a:gd name="adj" fmla="val 23329"/>
                </a:avLst>
              </a:prstGeom>
              <a:gradFill rotWithShape="0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28E01">
                      <a:alpha val="26000"/>
                      <a:lumMod val="75000"/>
                      <a:lumOff val="25000"/>
                    </a:srgbClr>
                  </a:gs>
                </a:gsLst>
                <a:lin ang="16200000" scaled="0"/>
              </a:gradFill>
              <a:ln w="25400">
                <a:noFill/>
              </a:ln>
            </p:spPr>
            <p:txBody>
              <a:bodyPr lIns="50800" tIns="50800" rIns="50800" bIns="50800" anchor="ctr"/>
              <a:lstStyle/>
              <a:p>
                <a:pPr lvl="2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5" name="Text Box 14"/>
              <p:cNvSpPr txBox="1"/>
              <p:nvPr/>
            </p:nvSpPr>
            <p:spPr>
              <a:xfrm>
                <a:off x="4260" y="2031"/>
                <a:ext cx="6850" cy="4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00" dirty="0">
                    <a:latin typeface="Futura Cyrillic Book" panose="020B0502020204020303" charset="0"/>
                    <a:cs typeface="Futura Cyrillic Book" panose="020B0502020204020303" charset="0"/>
                    <a:sym typeface="+mn-ea"/>
                  </a:rPr>
                  <a:t>We provide 100+ programs across 50 academic streams.</a:t>
                </a:r>
                <a:endParaRPr lang="en-US" sz="1300"/>
              </a:p>
            </p:txBody>
          </p:sp>
        </p:grpSp>
      </p:grpSp>
      <p:grpSp>
        <p:nvGrpSpPr>
          <p:cNvPr id="33" name="Group 32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7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D429B-9D9B-4862-86B0-1E8F0B471D49}"/>
              </a:ext>
            </a:extLst>
          </p:cNvPr>
          <p:cNvSpPr txBox="1"/>
          <p:nvPr/>
        </p:nvSpPr>
        <p:spPr>
          <a:xfrm>
            <a:off x="5016000" y="2940236"/>
            <a:ext cx="335604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Lecture Zero: </a:t>
            </a:r>
          </a:p>
          <a:p>
            <a:r>
              <a:rPr lang="en-IN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</a:p>
          <a:p>
            <a:r>
              <a:rPr lang="en-IN" sz="4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BDSL456B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7906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49C92-6E02-7874-9830-4BBD22F69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907D9-CB79-A9DE-8BC6-D363DC31F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000" y="1825625"/>
            <a:ext cx="9577800" cy="4351338"/>
          </a:xfrm>
        </p:spPr>
        <p:txBody>
          <a:bodyPr>
            <a:normAutofit/>
          </a:bodyPr>
          <a:lstStyle/>
          <a:p>
            <a:r>
              <a:rPr lang="en-IN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Code </a:t>
            </a:r>
            <a:r>
              <a:rPr lang="en-IN" sz="2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BDSL456B</a:t>
            </a:r>
          </a:p>
          <a:p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Teaching Hours/Week (L: T:P: S)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:0:2:0</a:t>
            </a:r>
          </a:p>
          <a:p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Hours of Pedagogy </a:t>
            </a:r>
            <a:r>
              <a:rPr lang="en-US" sz="2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 Hours Practical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Credits </a:t>
            </a:r>
            <a:r>
              <a:rPr lang="en-IN" sz="2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57B2B71F-E2AC-EED6-A3F2-641A0CC4FC8A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04AC419-AFA9-6D5B-F5F1-DB7FA39FB00A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1DA92202-C45E-CEB2-B047-4AA2E4B9CA8D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81B7D1E-404F-CB9A-1F72-1FD87222F385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9EFB93BC-227F-74FB-6D71-4F1F4714E8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D11AEDB-D6CB-7C85-EEA2-3D3FB759BC51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2504ECE6-D7FE-29A7-027B-5A535064ED3D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126010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49C92-6E02-7874-9830-4BBD22F69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907D9-CB79-A9DE-8BC6-D363DC31F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000" y="1269000"/>
            <a:ext cx="9577800" cy="5223875"/>
          </a:xfrm>
        </p:spPr>
        <p:txBody>
          <a:bodyPr>
            <a:noAutofit/>
          </a:bodyPr>
          <a:lstStyle/>
          <a:p>
            <a:pPr algn="just"/>
            <a:r>
              <a:rPr lang="en-IN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Learning objectives:</a:t>
            </a:r>
          </a:p>
          <a:p>
            <a:pPr lvl="1" algn="just"/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the completion of the course, Students will be able to:</a:t>
            </a:r>
          </a:p>
          <a:p>
            <a:pPr lvl="2" algn="just"/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CO1: Make use of MongoDB commands and queries.</a:t>
            </a:r>
          </a:p>
          <a:p>
            <a:pPr lvl="2" algn="just"/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Illustrate the role of aggregate pipelines in extracting data and searching for text in collections.</a:t>
            </a:r>
          </a:p>
          <a:p>
            <a:pPr lvl="2" algn="just"/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CO3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Demonstrate optimization of queries by creating indexes.</a:t>
            </a:r>
          </a:p>
          <a:p>
            <a:pPr lvl="2" algn="just"/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CO4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Develop aggregate pipelines for text search in collections.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57B2B71F-E2AC-EED6-A3F2-641A0CC4FC8A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04AC419-AFA9-6D5B-F5F1-DB7FA39FB00A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1DA92202-C45E-CEB2-B047-4AA2E4B9CA8D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81B7D1E-404F-CB9A-1F72-1FD87222F385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9EFB93BC-227F-74FB-6D71-4F1F4714E8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D11AEDB-D6CB-7C85-EEA2-3D3FB759BC51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2504ECE6-D7FE-29A7-027B-5A535064ED3D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723249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49C92-6E02-7874-9830-4BBD22F69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907D9-CB79-A9DE-8BC6-D363DC31F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000" y="1825625"/>
            <a:ext cx="9577800" cy="4351338"/>
          </a:xfrm>
        </p:spPr>
        <p:txBody>
          <a:bodyPr>
            <a:normAutofit/>
          </a:bodyPr>
          <a:lstStyle/>
          <a:p>
            <a:pPr algn="l"/>
            <a:r>
              <a:rPr lang="en-IN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Teaching Aid: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57B2B71F-E2AC-EED6-A3F2-641A0CC4FC8A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04AC419-AFA9-6D5B-F5F1-DB7FA39FB00A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1DA92202-C45E-CEB2-B047-4AA2E4B9CA8D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81B7D1E-404F-CB9A-1F72-1FD87222F385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9EFB93BC-227F-74FB-6D71-4F1F4714E8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D11AEDB-D6CB-7C85-EEA2-3D3FB759BC51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2504ECE6-D7FE-29A7-027B-5A535064ED3D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DA76816-3084-E14F-496B-BF7492012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5830758"/>
              </p:ext>
            </p:extLst>
          </p:nvPr>
        </p:nvGraphicFramePr>
        <p:xfrm>
          <a:off x="2189606" y="2349818"/>
          <a:ext cx="6066394" cy="3291840"/>
        </p:xfrm>
        <a:graphic>
          <a:graphicData uri="http://schemas.openxmlformats.org/drawingml/2006/table">
            <a:tbl>
              <a:tblPr/>
              <a:tblGrid>
                <a:gridCol w="6066394">
                  <a:extLst>
                    <a:ext uri="{9D8B030D-6E8A-4147-A177-3AD203B41FA5}">
                      <a16:colId xmlns:a16="http://schemas.microsoft.com/office/drawing/2014/main" val="4101925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rtl="0" fontAlgn="ctr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</a:rPr>
                        <a:t>Chalk + Talk</a:t>
                      </a:r>
                    </a:p>
                  </a:txBody>
                  <a:tcPr marL="22860" marR="22860" marT="0" marB="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0647065"/>
                  </a:ext>
                </a:extLst>
              </a:tr>
              <a:tr h="144780">
                <a:tc>
                  <a:txBody>
                    <a:bodyPr/>
                    <a:lstStyle/>
                    <a:p>
                      <a:pPr rtl="0" fontAlgn="ctr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</a:rPr>
                        <a:t>PPT + Animations</a:t>
                      </a:r>
                    </a:p>
                  </a:txBody>
                  <a:tcPr marL="22860" marR="22860" marT="0" marB="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7373478"/>
                  </a:ext>
                </a:extLst>
              </a:tr>
              <a:tr h="144780">
                <a:tc>
                  <a:txBody>
                    <a:bodyPr/>
                    <a:lstStyle/>
                    <a:p>
                      <a:pPr rtl="0" fontAlgn="ctr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</a:rPr>
                        <a:t>Flipped Class</a:t>
                      </a:r>
                    </a:p>
                  </a:txBody>
                  <a:tcPr marL="22860" marR="22860" marT="0" marB="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2006393"/>
                  </a:ext>
                </a:extLst>
              </a:tr>
              <a:tr h="144780">
                <a:tc>
                  <a:txBody>
                    <a:bodyPr/>
                    <a:lstStyle/>
                    <a:p>
                      <a:pPr rtl="0" fontAlgn="ctr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</a:rPr>
                        <a:t>Software + Simulator</a:t>
                      </a:r>
                    </a:p>
                  </a:txBody>
                  <a:tcPr marL="22860" marR="22860" marT="0" marB="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3237539"/>
                  </a:ext>
                </a:extLst>
              </a:tr>
              <a:tr h="144780">
                <a:tc>
                  <a:txBody>
                    <a:bodyPr/>
                    <a:lstStyle/>
                    <a:p>
                      <a:pPr rtl="0" fontAlgn="ctr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</a:rPr>
                        <a:t>Video Tutorial</a:t>
                      </a:r>
                    </a:p>
                  </a:txBody>
                  <a:tcPr marL="22860" marR="22860" marT="0" marB="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0118223"/>
                  </a:ext>
                </a:extLst>
              </a:tr>
              <a:tr h="144780">
                <a:tc>
                  <a:txBody>
                    <a:bodyPr/>
                    <a:lstStyle/>
                    <a:p>
                      <a:pPr rtl="0" fontAlgn="ctr"/>
                      <a:r>
                        <a:rPr lang="en-US" sz="2400" b="0" dirty="0">
                          <a:effectLst/>
                          <a:latin typeface="Times New Roman" panose="02020603050405020304" pitchFamily="18" charset="0"/>
                        </a:rPr>
                        <a:t>Group Discussion/Role Play/ Group Activities</a:t>
                      </a:r>
                    </a:p>
                  </a:txBody>
                  <a:tcPr marL="22860" marR="22860" marT="0" marB="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208165"/>
                  </a:ext>
                </a:extLst>
              </a:tr>
              <a:tr h="144780">
                <a:tc>
                  <a:txBody>
                    <a:bodyPr/>
                    <a:lstStyle/>
                    <a:p>
                      <a:pPr rtl="0" fontAlgn="ctr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</a:rPr>
                        <a:t>Presentation by Students</a:t>
                      </a:r>
                    </a:p>
                  </a:txBody>
                  <a:tcPr marL="22860" marR="22860" marT="0" marB="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1796"/>
                  </a:ext>
                </a:extLst>
              </a:tr>
              <a:tr h="144780">
                <a:tc>
                  <a:txBody>
                    <a:bodyPr/>
                    <a:lstStyle/>
                    <a:p>
                      <a:pPr rtl="0" fontAlgn="ctr"/>
                      <a:r>
                        <a:rPr lang="en-IN" sz="2400" b="0">
                          <a:effectLst/>
                          <a:latin typeface="Times New Roman" panose="02020603050405020304" pitchFamily="18" charset="0"/>
                        </a:rPr>
                        <a:t>Interactive Quizzes/Polls</a:t>
                      </a:r>
                    </a:p>
                  </a:txBody>
                  <a:tcPr marL="22860" marR="22860" marT="0" marB="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8462849"/>
                  </a:ext>
                </a:extLst>
              </a:tr>
              <a:tr h="144780">
                <a:tc>
                  <a:txBody>
                    <a:bodyPr/>
                    <a:lstStyle/>
                    <a:p>
                      <a:pPr rtl="0" fontAlgn="ctr"/>
                      <a:r>
                        <a:rPr lang="en-IN" sz="2400" b="0" dirty="0">
                          <a:effectLst/>
                          <a:latin typeface="Times New Roman" panose="02020603050405020304" pitchFamily="18" charset="0"/>
                        </a:rPr>
                        <a:t>Case Studies/Real-World Scenarios</a:t>
                      </a:r>
                    </a:p>
                  </a:txBody>
                  <a:tcPr marL="22860" marR="22860" marT="0" marB="0" anchor="ctr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7442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5011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49C92-6E02-7874-9830-4BBD22F69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907D9-CB79-A9DE-8BC6-D363DC31F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000" y="1825624"/>
            <a:ext cx="9577800" cy="5032373"/>
          </a:xfrm>
        </p:spPr>
        <p:txBody>
          <a:bodyPr>
            <a:noAutofit/>
          </a:bodyPr>
          <a:lstStyle/>
          <a:p>
            <a:pPr algn="just"/>
            <a:r>
              <a:rPr lang="en-IN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Syllabus: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IN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a total of 10 experiments.</a:t>
            </a:r>
          </a:p>
          <a:p>
            <a:pPr marL="457200" lvl="1" indent="0" algn="just">
              <a:buNone/>
            </a:pPr>
            <a:endParaRPr lang="en-IN" sz="2000" b="1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57B2B71F-E2AC-EED6-A3F2-641A0CC4FC8A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04AC419-AFA9-6D5B-F5F1-DB7FA39FB00A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1DA92202-C45E-CEB2-B047-4AA2E4B9CA8D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81B7D1E-404F-CB9A-1F72-1FD87222F385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9EFB93BC-227F-74FB-6D71-4F1F4714E8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D11AEDB-D6CB-7C85-EEA2-3D3FB759BC51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2504ECE6-D7FE-29A7-027B-5A535064ED3D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3209923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49C92-6E02-7874-9830-4BBD22F69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/>
          <a:lstStyle/>
          <a:p>
            <a: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br>
              <a:rPr lang="en-IN" sz="44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907D9-CB79-A9DE-8BC6-D363DC31F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000" y="1825624"/>
            <a:ext cx="9577800" cy="5032375"/>
          </a:xfrm>
        </p:spPr>
        <p:txBody>
          <a:bodyPr>
            <a:noAutofit/>
          </a:bodyPr>
          <a:lstStyle/>
          <a:p>
            <a:pPr algn="just"/>
            <a:r>
              <a:rPr lang="en-IN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Suggested Learning Resources:</a:t>
            </a:r>
          </a:p>
          <a:p>
            <a:pPr lvl="1" algn="just"/>
            <a:r>
              <a:rPr lang="en-US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Books:</a:t>
            </a:r>
          </a:p>
          <a:p>
            <a:pPr lvl="2" algn="just"/>
            <a:r>
              <a:rPr lang="en-US" sz="24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BOOK 1: “MongoDB: The Definitive Guide”, Kristina </a:t>
            </a:r>
            <a:r>
              <a:rPr lang="en-US" sz="240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chodorow</a:t>
            </a:r>
            <a:r>
              <a:rPr lang="en-US" sz="24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2nd ed O’REILLY, 2013.</a:t>
            </a:r>
          </a:p>
          <a:p>
            <a:pPr lvl="2" algn="just"/>
            <a:r>
              <a:rPr lang="en-US" sz="24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BOOK 2: “MongoDB in Action” by KYLE BANKER et. al. 2nd ed, Manning publication, 2016</a:t>
            </a:r>
          </a:p>
          <a:p>
            <a:pPr lvl="2" algn="just"/>
            <a:r>
              <a:rPr lang="en-US" sz="24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BOOK 3: “MongoDB Complete Guide” by Manu Sharma 1st ed, </a:t>
            </a:r>
            <a:r>
              <a:rPr lang="en-US" sz="240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bpb</a:t>
            </a:r>
            <a:r>
              <a:rPr lang="en-US" sz="24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publication, 2023.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57B2B71F-E2AC-EED6-A3F2-641A0CC4FC8A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04AC419-AFA9-6D5B-F5F1-DB7FA39FB00A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1DA92202-C45E-CEB2-B047-4AA2E4B9CA8D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81B7D1E-404F-CB9A-1F72-1FD87222F385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9EFB93BC-227F-74FB-6D71-4F1F4714E8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D11AEDB-D6CB-7C85-EEA2-3D3FB759BC51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2504ECE6-D7FE-29A7-027B-5A535064ED3D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62884281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2164</TotalTime>
  <Words>1306</Words>
  <Application>Microsoft Office PowerPoint</Application>
  <PresentationFormat>Widescreen</PresentationFormat>
  <Paragraphs>151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Arial</vt:lpstr>
      <vt:lpstr>Calibri</vt:lpstr>
      <vt:lpstr>Calibri Light</vt:lpstr>
      <vt:lpstr>Futura Cyrillic Book</vt:lpstr>
      <vt:lpstr>Futura-Bold</vt:lpstr>
      <vt:lpstr>Times New Roman</vt:lpstr>
      <vt:lpstr>1_Custom Design</vt:lpstr>
      <vt:lpstr>Custom Design</vt:lpstr>
      <vt:lpstr>2_Custom Design</vt:lpstr>
      <vt:lpstr>3_Custom Design</vt:lpstr>
      <vt:lpstr>PowerPoint Presentation</vt:lpstr>
      <vt:lpstr>PowerPoint Presentation</vt:lpstr>
      <vt:lpstr>PowerPoint Presentation</vt:lpstr>
      <vt:lpstr>PowerPoint Presentation</vt:lpstr>
      <vt:lpstr>MONGODB</vt:lpstr>
      <vt:lpstr>MONGODB </vt:lpstr>
      <vt:lpstr>MONGODB </vt:lpstr>
      <vt:lpstr>MONGODB </vt:lpstr>
      <vt:lpstr>MONGODB </vt:lpstr>
      <vt:lpstr>MONGODB </vt:lpstr>
      <vt:lpstr>MONGODB </vt:lpstr>
      <vt:lpstr>MONGODB </vt:lpstr>
      <vt:lpstr>MONGODB </vt:lpstr>
      <vt:lpstr>MONGODB </vt:lpstr>
      <vt:lpstr>MONGODB </vt:lpstr>
      <vt:lpstr>MONGODB </vt:lpstr>
      <vt:lpstr>MONGODB </vt:lpstr>
      <vt:lpstr>MONGODB </vt:lpstr>
      <vt:lpstr>MONGODB </vt:lpstr>
      <vt:lpstr>MONGODB </vt:lpstr>
      <vt:lpstr>MONGODB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 aip</dc:creator>
  <cp:lastModifiedBy>Surbhi Sharma</cp:lastModifiedBy>
  <cp:revision>57</cp:revision>
  <dcterms:created xsi:type="dcterms:W3CDTF">2021-09-07T04:22:00Z</dcterms:created>
  <dcterms:modified xsi:type="dcterms:W3CDTF">2025-02-17T11:23:05Z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